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5" r:id="rId3"/>
    <p:sldId id="286" r:id="rId4"/>
    <p:sldId id="289" r:id="rId5"/>
    <p:sldId id="290" r:id="rId6"/>
    <p:sldId id="309" r:id="rId7"/>
    <p:sldId id="310" r:id="rId8"/>
    <p:sldId id="312" r:id="rId9"/>
    <p:sldId id="313" r:id="rId10"/>
    <p:sldId id="314" r:id="rId11"/>
    <p:sldId id="321" r:id="rId12"/>
    <p:sldId id="315" r:id="rId13"/>
    <p:sldId id="320" r:id="rId14"/>
    <p:sldId id="322" r:id="rId15"/>
    <p:sldId id="324" r:id="rId16"/>
    <p:sldId id="316" r:id="rId17"/>
    <p:sldId id="317" r:id="rId18"/>
    <p:sldId id="323" r:id="rId19"/>
    <p:sldId id="325" r:id="rId20"/>
    <p:sldId id="326" r:id="rId21"/>
    <p:sldId id="327" r:id="rId22"/>
    <p:sldId id="328" r:id="rId23"/>
    <p:sldId id="319" r:id="rId24"/>
    <p:sldId id="287" r:id="rId25"/>
    <p:sldId id="329" r:id="rId26"/>
    <p:sldId id="330" r:id="rId27"/>
    <p:sldId id="318" r:id="rId28"/>
    <p:sldId id="265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B34"/>
    <a:srgbClr val="BB58BF"/>
    <a:srgbClr val="FFFFFF"/>
    <a:srgbClr val="FBFBFB"/>
    <a:srgbClr val="FCFCFC"/>
    <a:srgbClr val="FEFEFE"/>
    <a:srgbClr val="FAFAFA"/>
    <a:srgbClr val="1A6FAE"/>
    <a:srgbClr val="EA3448"/>
    <a:srgbClr val="D97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9A189-FD80-427C-B7D6-EA4D932BB8D0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AD8A2-3A4D-4DCC-9905-472E940B0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2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044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611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64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60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410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897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203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94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037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24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9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724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259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735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597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704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425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891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787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40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891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98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9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25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11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15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282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AD8A2-3A4D-4DCC-9905-472E940B09E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22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88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8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69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822">
          <p15:clr>
            <a:srgbClr val="FBAE40"/>
          </p15:clr>
        </p15:guide>
        <p15:guide id="2" orient="horz" pos="3906">
          <p15:clr>
            <a:srgbClr val="FBAE40"/>
          </p15:clr>
        </p15:guide>
        <p15:guide id="3" pos="438">
          <p15:clr>
            <a:srgbClr val="FBAE40"/>
          </p15:clr>
        </p15:guide>
        <p15:guide id="4" pos="72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1393" y="86905"/>
            <a:ext cx="1599344" cy="1565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4047" y="1863358"/>
            <a:ext cx="5905508" cy="484424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970939" y="787169"/>
            <a:ext cx="10250123" cy="5283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394" y="2179159"/>
            <a:ext cx="2180535" cy="17107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18917" y="-208735"/>
            <a:ext cx="2386669" cy="17219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7546275">
            <a:off x="10026691" y="4836753"/>
            <a:ext cx="2170609" cy="19789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62255" y="5345856"/>
            <a:ext cx="1777098" cy="12860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13324806" flipH="1">
            <a:off x="176425" y="21865"/>
            <a:ext cx="1563151" cy="1127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94703" y="2517271"/>
            <a:ext cx="2625709" cy="18944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10"/>
          <a:srcRect l="6965" t="13649" r="19716" b="38768"/>
          <a:stretch/>
        </p:blipFill>
        <p:spPr>
          <a:xfrm>
            <a:off x="8983226" y="5536642"/>
            <a:ext cx="1886274" cy="356805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1373796" y="818005"/>
            <a:ext cx="3281559" cy="431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1B34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01 </a:t>
            </a:r>
            <a:r>
              <a:rPr lang="zh-CN" altLang="en-US" dirty="0">
                <a:solidFill>
                  <a:srgbClr val="001B34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请插入您的标题的内容一</a:t>
            </a:r>
          </a:p>
        </p:txBody>
      </p:sp>
    </p:spTree>
    <p:extLst>
      <p:ext uri="{BB962C8B-B14F-4D97-AF65-F5344CB8AC3E}">
        <p14:creationId xmlns:p14="http://schemas.microsoft.com/office/powerpoint/2010/main" val="256206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1393" y="86905"/>
            <a:ext cx="1599344" cy="1565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4047" y="1863358"/>
            <a:ext cx="5905508" cy="484424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970939" y="787169"/>
            <a:ext cx="10250123" cy="5283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394" y="2179159"/>
            <a:ext cx="2180535" cy="17107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18917" y="-208735"/>
            <a:ext cx="2386669" cy="17219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7546275">
            <a:off x="10026691" y="4836753"/>
            <a:ext cx="2170609" cy="19789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62255" y="5345856"/>
            <a:ext cx="1777098" cy="12860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13324806" flipH="1">
            <a:off x="176425" y="21865"/>
            <a:ext cx="1563151" cy="1127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94703" y="2517271"/>
            <a:ext cx="2625709" cy="18944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10"/>
          <a:srcRect l="6965" t="13649" r="19716" b="38768"/>
          <a:stretch/>
        </p:blipFill>
        <p:spPr>
          <a:xfrm>
            <a:off x="8983226" y="5536642"/>
            <a:ext cx="1886274" cy="356805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1373796" y="818005"/>
            <a:ext cx="3281559" cy="431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1B34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02 </a:t>
            </a:r>
            <a:r>
              <a:rPr lang="zh-CN" altLang="en-US" dirty="0">
                <a:solidFill>
                  <a:srgbClr val="001B34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请插入您的标题的内容一</a:t>
            </a:r>
          </a:p>
        </p:txBody>
      </p:sp>
    </p:spTree>
    <p:extLst>
      <p:ext uri="{BB962C8B-B14F-4D97-AF65-F5344CB8AC3E}">
        <p14:creationId xmlns:p14="http://schemas.microsoft.com/office/powerpoint/2010/main" val="31303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1393" y="86905"/>
            <a:ext cx="1599344" cy="1565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4047" y="1863358"/>
            <a:ext cx="5905508" cy="48442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70939" y="787169"/>
            <a:ext cx="10250123" cy="5283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394" y="2179159"/>
            <a:ext cx="2180535" cy="17107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18917" y="-208735"/>
            <a:ext cx="2386669" cy="17219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7546275">
            <a:off x="10026691" y="4836753"/>
            <a:ext cx="2170609" cy="19789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62255" y="5345856"/>
            <a:ext cx="1777098" cy="12860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13324806" flipH="1">
            <a:off x="176425" y="21865"/>
            <a:ext cx="1563151" cy="1127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94703" y="2517271"/>
            <a:ext cx="2625709" cy="18944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10"/>
          <a:srcRect l="6965" t="13649" r="19716" b="38768"/>
          <a:stretch/>
        </p:blipFill>
        <p:spPr>
          <a:xfrm>
            <a:off x="8983226" y="5536642"/>
            <a:ext cx="1886274" cy="356805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373796" y="818005"/>
            <a:ext cx="3281559" cy="431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1B34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03 </a:t>
            </a:r>
            <a:r>
              <a:rPr lang="zh-CN" altLang="en-US" dirty="0">
                <a:solidFill>
                  <a:srgbClr val="001B34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请插入您的标题的内容一</a:t>
            </a:r>
          </a:p>
        </p:txBody>
      </p:sp>
    </p:spTree>
    <p:extLst>
      <p:ext uri="{BB962C8B-B14F-4D97-AF65-F5344CB8AC3E}">
        <p14:creationId xmlns:p14="http://schemas.microsoft.com/office/powerpoint/2010/main" val="389831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1393" y="86905"/>
            <a:ext cx="1599344" cy="15653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4047" y="1863358"/>
            <a:ext cx="5905508" cy="4844242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970939" y="787169"/>
            <a:ext cx="10250123" cy="5283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394" y="2179159"/>
            <a:ext cx="2180535" cy="17107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18917" y="-208735"/>
            <a:ext cx="2386669" cy="17219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7546275">
            <a:off x="10026691" y="4836753"/>
            <a:ext cx="2170609" cy="19789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62255" y="5345856"/>
            <a:ext cx="1777098" cy="12860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13324806" flipH="1">
            <a:off x="176425" y="21865"/>
            <a:ext cx="1563151" cy="1127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94703" y="2517271"/>
            <a:ext cx="2625709" cy="189442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10"/>
          <a:srcRect l="6965" t="13649" r="19716" b="38768"/>
          <a:stretch/>
        </p:blipFill>
        <p:spPr>
          <a:xfrm>
            <a:off x="8983226" y="5536642"/>
            <a:ext cx="1886274" cy="356805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373796" y="818005"/>
            <a:ext cx="3281559" cy="431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1B34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04 </a:t>
            </a:r>
            <a:r>
              <a:rPr lang="zh-CN" altLang="en-US" dirty="0">
                <a:solidFill>
                  <a:srgbClr val="001B34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请插入您的标题的内容一</a:t>
            </a:r>
          </a:p>
        </p:txBody>
      </p:sp>
    </p:spTree>
    <p:extLst>
      <p:ext uri="{BB962C8B-B14F-4D97-AF65-F5344CB8AC3E}">
        <p14:creationId xmlns:p14="http://schemas.microsoft.com/office/powerpoint/2010/main" val="325778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0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0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923AB-65F1-4256-AE1E-C432F6DDC06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6A785-5613-40E0-9DC1-65FB02D4BE36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D7A27AA-21FB-45A3-98F7-2C4028D14F6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5784165"/>
              </p:ext>
            </p:extLst>
          </p:nvPr>
        </p:nvGraphicFramePr>
        <p:xfrm>
          <a:off x="2077719" y="-45263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67651096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73987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397034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514771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248765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711105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218100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184505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53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3503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EA344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712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A6FA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469B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B24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B63E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24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96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gif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2.jp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10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jpe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ipsc.org.cn/qngw/?p=953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://cpmarkchang.logdown.com/posts/239855-machine-translation-statistical-machine-translation" TargetMode="Externa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hyperlink" Target="http://bitjoy.net/2019/08/02/cs224n%ef%bc%881-31%ef%bc%89translation-seq2seq-attention/" TargetMode="External"/><Relationship Id="rId5" Type="http://schemas.openxmlformats.org/officeDocument/2006/relationships/image" Target="../media/image1.png"/><Relationship Id="rId10" Type="http://schemas.openxmlformats.org/officeDocument/2006/relationships/image" Target="../media/image12.jpg"/><Relationship Id="rId4" Type="http://schemas.openxmlformats.org/officeDocument/2006/relationships/notesSlide" Target="../notesSlides/notesSlide27.xml"/><Relationship Id="rId9" Type="http://schemas.openxmlformats.org/officeDocument/2006/relationships/hyperlink" Target="https://www.bilibili.com/video/BV1yK4y1E7n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1863778" y="1378473"/>
            <a:ext cx="8437224" cy="4144946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只为设计_文本框 34"/>
          <p:cNvSpPr txBox="1"/>
          <p:nvPr>
            <p:custDataLst>
              <p:tags r:id="rId3"/>
            </p:custDataLst>
          </p:nvPr>
        </p:nvSpPr>
        <p:spPr>
          <a:xfrm>
            <a:off x="1863777" y="2225063"/>
            <a:ext cx="8392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001B34"/>
                </a:solidFill>
                <a:latin typeface="方正粗倩繁体" panose="03000509000000000000" pitchFamily="65" charset="-122"/>
                <a:ea typeface="方正粗倩繁体" panose="03000509000000000000" pitchFamily="65" charset="-122"/>
              </a:rPr>
              <a:t>神经网络机器翻译</a:t>
            </a:r>
          </a:p>
        </p:txBody>
      </p:sp>
      <p:sp>
        <p:nvSpPr>
          <p:cNvPr id="38" name="PA_只为设计_矩形 37"/>
          <p:cNvSpPr/>
          <p:nvPr>
            <p:custDataLst>
              <p:tags r:id="rId4"/>
            </p:custDataLst>
          </p:nvPr>
        </p:nvSpPr>
        <p:spPr>
          <a:xfrm>
            <a:off x="4595712" y="4395092"/>
            <a:ext cx="2973355" cy="431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001B34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成员：马浩  李淏   李泽宇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1A214-3667-4B4B-A481-BC28E1918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695"/>
    </mc:Choice>
    <mc:Fallback xmlns="">
      <p:transition advTm="146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3" y="1360291"/>
            <a:ext cx="10464034" cy="592434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sz="16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16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5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DF06C0-011D-4266-A944-B34759052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42" y="1809946"/>
            <a:ext cx="5986303" cy="42906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69D054-EB9C-4FAA-A0BB-20478BB4C533}"/>
              </a:ext>
            </a:extLst>
          </p:cNvPr>
          <p:cNvSpPr/>
          <p:nvPr/>
        </p:nvSpPr>
        <p:spPr>
          <a:xfrm>
            <a:off x="6855978" y="1403736"/>
            <a:ext cx="4862589" cy="4778195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模型由两个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组成，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，它负责对源语言进行编码（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，它负责对目标语言进行解码（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）。首先，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可以是任意一个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，比如朴素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负责对源语言进行编码，学习源语言的隐含特征。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的最后一个神经元的隐状态作为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的初始隐状态。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一方面它是一个语言模型，即用来生成目标语言的；另一方面，它的初始隐状态是基于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的输出。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在预测的时候，需要把上一个神经元的输出作为下一个神经元的输入，不断的预测下一个词，直到预测输出了结束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&lt;END&gt;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，预测结束。在训练时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的输入是源语言的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的输入是目标语言的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D93AD4-D704-4BDC-8BD8-C0AC0341C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C87D75-2A3F-434A-B636-1E2A89EACBC1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4" name="Pentagon 4">
              <a:extLst>
                <a:ext uri="{FF2B5EF4-FFF2-40B4-BE49-F238E27FC236}">
                  <a16:creationId xmlns:a16="http://schemas.microsoft.com/office/drawing/2014/main" id="{16F421F0-9997-4585-BA94-3F7009767FB0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529C08A-5BAF-433E-A355-C18504B52024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03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043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2593"/>
    </mc:Choice>
    <mc:Fallback xmlns="">
      <p:transition advTm="11259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3" y="1360291"/>
            <a:ext cx="10464034" cy="1146431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sz="16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16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6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作为一个条件语言模型，形式化来说，它直接对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y|x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进行建模，在生成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的过程中，始终有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作为条件，正如下图的条件概率所示。</a:t>
            </a:r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D93AD4-D704-4BDC-8BD8-C0AC0341C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C87D75-2A3F-434A-B636-1E2A89EACBC1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4" name="Pentagon 4">
              <a:extLst>
                <a:ext uri="{FF2B5EF4-FFF2-40B4-BE49-F238E27FC236}">
                  <a16:creationId xmlns:a16="http://schemas.microsoft.com/office/drawing/2014/main" id="{16F421F0-9997-4585-BA94-3F7009767FB0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529C08A-5BAF-433E-A355-C18504B52024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03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神经网络翻译模型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27AA45A-704D-465C-9392-9976E264F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141" y="2360670"/>
            <a:ext cx="7572629" cy="13252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4B5E981-F139-4B66-917D-149EBF7353F8}"/>
              </a:ext>
            </a:extLst>
          </p:cNvPr>
          <p:cNvSpPr/>
          <p:nvPr/>
        </p:nvSpPr>
        <p:spPr>
          <a:xfrm>
            <a:off x="4445540" y="3063711"/>
            <a:ext cx="3765206" cy="6221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0AF56-3B15-468A-B480-1B38703E82D2}"/>
              </a:ext>
            </a:extLst>
          </p:cNvPr>
          <p:cNvSpPr txBox="1"/>
          <p:nvPr/>
        </p:nvSpPr>
        <p:spPr>
          <a:xfrm>
            <a:off x="5555790" y="3063710"/>
            <a:ext cx="27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BB58BF"/>
                </a:solidFill>
                <a:latin typeface="Candara" panose="020E0502030303020204" pitchFamily="34" charset="0"/>
              </a:rPr>
              <a:t>在给定到时刻</a:t>
            </a:r>
            <a:r>
              <a:rPr lang="en-US" altLang="zh-CN" dirty="0">
                <a:solidFill>
                  <a:srgbClr val="BB58BF"/>
                </a:solidFill>
                <a:latin typeface="Candara" panose="020E0502030303020204" pitchFamily="34" charset="0"/>
              </a:rPr>
              <a:t>T</a:t>
            </a:r>
            <a:r>
              <a:rPr lang="zh-CN" altLang="en-US" dirty="0">
                <a:solidFill>
                  <a:srgbClr val="BB58BF"/>
                </a:solidFill>
                <a:latin typeface="Candara" panose="020E0502030303020204" pitchFamily="34" charset="0"/>
              </a:rPr>
              <a:t>之前的目标词和源词</a:t>
            </a:r>
            <a:r>
              <a:rPr lang="en-US" altLang="zh-CN" dirty="0">
                <a:solidFill>
                  <a:srgbClr val="BB58BF"/>
                </a:solidFill>
                <a:latin typeface="Candara" panose="020E0502030303020204" pitchFamily="34" charset="0"/>
              </a:rPr>
              <a:t>x</a:t>
            </a:r>
            <a:r>
              <a:rPr lang="zh-CN" altLang="en-US" dirty="0">
                <a:solidFill>
                  <a:srgbClr val="BB58BF"/>
                </a:solidFill>
                <a:latin typeface="Candara" panose="020E0502030303020204" pitchFamily="34" charset="0"/>
              </a:rPr>
              <a:t>的条件下，下一目标词是</a:t>
            </a:r>
            <a:r>
              <a:rPr lang="en-US" altLang="zh-CN" dirty="0" err="1">
                <a:solidFill>
                  <a:srgbClr val="BB58BF"/>
                </a:solidFill>
                <a:latin typeface="Candara" panose="020E0502030303020204" pitchFamily="34" charset="0"/>
              </a:rPr>
              <a:t>yT</a:t>
            </a:r>
            <a:r>
              <a:rPr lang="zh-CN" altLang="en-US" dirty="0">
                <a:solidFill>
                  <a:srgbClr val="BB58BF"/>
                </a:solidFill>
                <a:latin typeface="Candara" panose="020E0502030303020204" pitchFamily="34" charset="0"/>
              </a:rPr>
              <a:t>的概率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E980A8-731E-4912-B98D-E44419A3DBEB}"/>
              </a:ext>
            </a:extLst>
          </p:cNvPr>
          <p:cNvSpPr/>
          <p:nvPr/>
        </p:nvSpPr>
        <p:spPr>
          <a:xfrm>
            <a:off x="782143" y="4282909"/>
            <a:ext cx="10464034" cy="623211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的预测过程，实际上是一个贪心的预测过程，即在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的每一步都贪心选择概率最大的那个词。</a:t>
            </a:r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7558"/>
    </mc:Choice>
    <mc:Fallback xmlns="">
      <p:transition advTm="2075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3" y="1360291"/>
            <a:ext cx="3847973" cy="3593255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sz="14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4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训练的时候，需要源语言和翻译好的目标语言，分别作为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的输入。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在训练阶段，每一个时间步的输入是提供的正确翻译词，输出是预测的下一个时间步的词的概率分布，比如在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t=4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，预测输出是， ，正确答案是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“with”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，而且根据交叉熵损失函数，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J4=−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logP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("with")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。总的损失函数就是所有时间步的损失均值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br>
              <a:rPr lang="zh-CN" altLang="en-US" sz="1600" dirty="0"/>
            </a:br>
            <a:endParaRPr lang="en-US" altLang="zh-CN" sz="15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06C11B-4E41-419B-86E8-329E2D342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08" y="3255014"/>
            <a:ext cx="268074" cy="3484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284E69-955A-423B-9771-9F8317C2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063" y="1516340"/>
            <a:ext cx="6473088" cy="48514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0966C1-027F-43DB-87A3-E8A3CD9B5D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68511F3-F77D-4EB6-923E-244157FB06AD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94CBC30D-D32A-44D3-8DB2-79D412A54453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DB94C98-16B9-423B-9B43-4082D418BB8C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04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5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703"/>
    </mc:Choice>
    <mc:Fallback xmlns="">
      <p:transition advTm="15070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3" y="1360291"/>
            <a:ext cx="10652570" cy="1685040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sz="15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局限性</a:t>
            </a:r>
            <a:endParaRPr lang="en-US" altLang="zh-CN" sz="16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en-US" altLang="zh-CN" sz="180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框架虽然应用广泛，但是其存在的局限性也比较大。其最大的局限性就是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之间只通过一个固定长度的向量 来唯一联系。也就是说，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必须要将输入的整个序列的信息都压缩进一个长度的向量中，存在两个弊端：一是向量 可能无法完全表示整个序列的信息；二是先输入到网络的内容携带的信息会被后输入的信息覆盖掉，输入的序列越长，该现象就越严重。这两个弊端使得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在解码时一开始就无法获得输入序列最够多的信息，因此导致解码的精确度不够准确。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0966C1-027F-43DB-87A3-E8A3CD9B5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68511F3-F77D-4EB6-923E-244157FB06AD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94CBC30D-D32A-44D3-8DB2-79D412A54453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DB94C98-16B9-423B-9B43-4082D418BB8C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03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1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8263"/>
    </mc:Choice>
    <mc:Fallback xmlns="">
      <p:transition advTm="5826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9304537" cy="1700429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sz="1500" b="1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1500" b="1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en-US" altLang="zh-CN" sz="15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base"/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机制的本质来自于人类视觉注意力机制。人们在看东西的时候一般不会从到头看到尾全部都看，往往只会根据需求观察注意特定的一部分。</a:t>
            </a:r>
            <a:endParaRPr lang="en-US" altLang="zh-CN" b="0" i="0" dirty="0">
              <a:solidFill>
                <a:srgbClr val="4D4D4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base"/>
            <a:r>
              <a:rPr lang="zh-CN" altLang="en-US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神经网络模型中的注意力机制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简单来说，就是一种权重参数的分配机制，目标是协助模型捕捉重要信息。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FAB527-CA84-4F4B-AE8F-12DAFD23B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C889A54-D2F0-4D8E-AF79-6708E7623B70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635D7BC0-46D2-45F0-8054-946AF1D5FA1F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AC912E1-BAB0-49EC-9905-D987670527CF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04Attention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机制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8429C8-A10D-4E8A-B562-6A03C23D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959" y="2691893"/>
            <a:ext cx="60864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1F1F6D8-E11D-4275-AE21-5869CBC2DD58}"/>
              </a:ext>
            </a:extLst>
          </p:cNvPr>
          <p:cNvSpPr/>
          <p:nvPr/>
        </p:nvSpPr>
        <p:spPr>
          <a:xfrm>
            <a:off x="782142" y="5731827"/>
            <a:ext cx="9304537" cy="900210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这里用不同深度颜色的线去表示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的能量强弱，用以衡量产生目标词时，它所对应的源语言词的贡献大小。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801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2763"/>
    </mc:Choice>
    <mc:Fallback xmlns="">
      <p:transition advTm="11276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9860720" cy="3116201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 fontAlgn="base"/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在未考虑注意力机制的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模型中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翻译出来的序列的每一个字都是同权地考虑了输入中的所有的词。例如输入的英文句子是：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Tom chase Jerry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，目标的翻译结果是：汤姆追逐杰瑞，模型认为 汤姆 这个词的翻译受到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chase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Jerry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这三个词的同权重的影响。但是实际上显然不应该是这样处理的，汤姆 这个词应该受到输入的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Tom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这个词的影响最大，而其它输入的词的影响则应该是非常小的。</a:t>
            </a:r>
            <a:endParaRPr lang="en-US" altLang="zh-CN" b="0" i="0" dirty="0">
              <a:solidFill>
                <a:srgbClr val="4D4D4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base"/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而带有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机制的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模型则是要从序列中学习到每一个元素的重要程度，然后按重要程度将元素合并。因此，注意力机制可以看作是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之间的接口，它向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提供来自每个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隐藏状态的信息。通过该设置，模型能够选择性地关注输入序列的有用部分，从而学习它们之间的“对齐”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对齐是指将原文的片段与其对应的译文片段进行匹配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。这就表明，在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将输入的序列元素进行编码时，得到的不在是一个固定的语义编码 ，而是存在多个语义编码，且不同的语义编码由不同的序列元素以不同的权重参数组合而成。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FAB527-CA84-4F4B-AE8F-12DAFD23B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C889A54-D2F0-4D8E-AF79-6708E7623B70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635D7BC0-46D2-45F0-8054-946AF1D5FA1F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AC912E1-BAB0-49EC-9905-D987670527CF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04Attention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1F1F6D8-E11D-4275-AE21-5869CBC2DD58}"/>
              </a:ext>
            </a:extLst>
          </p:cNvPr>
          <p:cNvSpPr/>
          <p:nvPr/>
        </p:nvSpPr>
        <p:spPr>
          <a:xfrm>
            <a:off x="782142" y="5731827"/>
            <a:ext cx="9304537" cy="623211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5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0759"/>
    </mc:Choice>
    <mc:Fallback xmlns="">
      <p:transition advTm="9075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3" y="1360291"/>
            <a:ext cx="3858506" cy="4716639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sz="14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解决了</a:t>
            </a:r>
            <a:r>
              <a:rPr lang="en-US" altLang="zh-CN" sz="14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14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400" b="1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“信息”瓶颈</a:t>
            </a:r>
            <a:endParaRPr lang="en-US" altLang="zh-CN" sz="14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通常用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的最后一个神经元的隐状态作为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的初始隐状态，也就是说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的最后一个隐状态向量需要承载源句子的所有信息，成为整个模型的“信息”瓶颈。</a:t>
            </a:r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机制就是为了解决这个“信息”瓶颈而设计的。宏观上来说，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 RNN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的每个隐层和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的每个隐层直接连起来了，还是“减少中间商赚差价”的思路，由于有这个捷径，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 RNN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的最后一个隐状态不再是“信息”瓶颈，信息还可以通过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的很多“直连”线路进行传输。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7FB149-DC37-4A1C-8924-58CF88CCD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145" y="1360291"/>
            <a:ext cx="6116105" cy="46013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FAB527-CA84-4F4B-AE8F-12DAFD23BF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C889A54-D2F0-4D8E-AF79-6708E7623B70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635D7BC0-46D2-45F0-8054-946AF1D5FA1F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AC912E1-BAB0-49EC-9905-D987670527CF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04Attention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机制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4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7784"/>
    </mc:Choice>
    <mc:Fallback xmlns="">
      <p:transition advTm="9778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3981055" cy="4732028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sz="15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15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具体机制</a:t>
            </a:r>
            <a:endParaRPr lang="en-US" altLang="zh-CN" sz="15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在时刻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时刻的隐状态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所有时刻的隐状态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h1,...,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hN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做点积，得到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个标量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 score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，作为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每个隐状态的权重，然后使用</a:t>
            </a:r>
            <a:r>
              <a:rPr lang="en-US" altLang="zh-CN" i="0" dirty="0" err="1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对这些权重进行归一化得到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 distribution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。这个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 distribution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相当于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在时刻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所有隐状态的注意力分布，如图所示，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“he”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时刻的注意力主要分布在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的第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和第</a:t>
            </a:r>
            <a:r>
              <a:rPr lang="en-US" altLang="zh-CN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个词上。</a:t>
            </a:r>
            <a:endParaRPr lang="en-US" altLang="zh-CN" i="0" dirty="0">
              <a:solidFill>
                <a:srgbClr val="44444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base"/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接下来，对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所有隐状态使用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 distribution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进行加权平均，得到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 output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。把它和该时刻的隐状态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拼起来再进行非线性变换得到输出   。</a:t>
            </a:r>
            <a:endParaRPr lang="zh-CN" altLang="en-US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7FB149-DC37-4A1C-8924-58CF88CCD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145" y="1360291"/>
            <a:ext cx="6116105" cy="46013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00598F-AA25-4F6D-82BA-40EED5F07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1692" y="5757002"/>
            <a:ext cx="238125" cy="2762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63179C-6940-46B3-A7BA-839C31776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1B0D0F-0756-4695-9B03-211CCF892645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C6953F25-B217-40C1-9A25-847615561AF0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3EA953-5D08-4BC1-9A7D-723A0620B7C2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04Attention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机制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16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7040"/>
    </mc:Choice>
    <mc:Fallback xmlns="">
      <p:transition advTm="13704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9379953" cy="1700429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altLang="zh-CN" sz="16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base">
              <a:buFont typeface="+mj-lt"/>
              <a:buAutoNum type="arabicPeriod"/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NMT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性能，让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更多的关注于时刻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需要翻译的词。</a:t>
            </a:r>
          </a:p>
          <a:p>
            <a:pPr algn="l"/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Attention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减轻了梯度消失问题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在网络后方到前方建立了连接的捷径，使得梯度可以更好的传递。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有助于增加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NMT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的可解释性，解释为什么时刻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翻译输出了某个词，可以通过查看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Attentioin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distribution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来解释。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63179C-6940-46B3-A7BA-839C31776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1B0D0F-0756-4695-9B03-211CCF892645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C6953F25-B217-40C1-9A25-847615561AF0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3EA953-5D08-4BC1-9A7D-723A0620B7C2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04Attention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机制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35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9207"/>
    </mc:Choice>
    <mc:Fallback xmlns="">
      <p:transition advTm="392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10492316" cy="2254427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人工评价</a:t>
            </a:r>
            <a:endParaRPr lang="en-US" altLang="zh-CN" sz="16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翻译质量的三个标准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信、达、雅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。我们用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来衡量忠实度，语言是为了交流的，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衡量译文是不是忠实地反映了原文所要表达的意思。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达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可以理解为流利度，就像刚才语言模型那样衡量的，译文是不是在目标语言中是一个流畅、地道的表达。至于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雅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，相对比较难衡量，这是仁者见仁、智者见智的。目前来说，机器翻译水平还远没有达到可以用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雅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来衡量的状态。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人工综合评估往往是最有效的解决方案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但也主观性强、耗时长、花费高昂。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63179C-6940-46B3-A7BA-839C31776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1B0D0F-0756-4695-9B03-211CCF892645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C6953F25-B217-40C1-9A25-847615561AF0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3EA953-5D08-4BC1-9A7D-723A0620B7C2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05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翻译质量评价方法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71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7855"/>
    </mc:Choice>
    <mc:Fallback xmlns="">
      <p:transition advTm="8785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1863778" y="1378473"/>
            <a:ext cx="8437224" cy="4144946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PA_只为设计_组合 1">
            <a:extLst>
              <a:ext uri="{FF2B5EF4-FFF2-40B4-BE49-F238E27FC236}">
                <a16:creationId xmlns:a16="http://schemas.microsoft.com/office/drawing/2014/main" id="{02B26820-7E68-484A-9121-79FBE26AC63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382715" y="1708643"/>
            <a:ext cx="1610234" cy="923330"/>
            <a:chOff x="2397207" y="2346489"/>
            <a:chExt cx="1610234" cy="92333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B9B7C4B-29EE-4CA4-8399-CEEBAFE1FFEC}"/>
                </a:ext>
              </a:extLst>
            </p:cNvPr>
            <p:cNvSpPr txBox="1"/>
            <p:nvPr/>
          </p:nvSpPr>
          <p:spPr>
            <a:xfrm>
              <a:off x="2397207" y="2346489"/>
              <a:ext cx="16102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001B34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C</a:t>
              </a:r>
              <a:r>
                <a:rPr lang="en-US" altLang="zh-CN" sz="2000" dirty="0">
                  <a:solidFill>
                    <a:srgbClr val="001B34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ontents</a:t>
              </a:r>
              <a:endParaRPr lang="zh-CN" altLang="en-US" sz="3600" dirty="0">
                <a:solidFill>
                  <a:srgbClr val="001B34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85B9AE1-CC07-48FF-8905-B16B023FB131}"/>
                </a:ext>
              </a:extLst>
            </p:cNvPr>
            <p:cNvSpPr txBox="1"/>
            <p:nvPr/>
          </p:nvSpPr>
          <p:spPr>
            <a:xfrm>
              <a:off x="2816167" y="2505945"/>
              <a:ext cx="11272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001B34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</a:p>
          </p:txBody>
        </p:sp>
      </p:grpSp>
      <p:grpSp>
        <p:nvGrpSpPr>
          <p:cNvPr id="14" name="PA_蓝剑_组合 5">
            <a:extLst>
              <a:ext uri="{FF2B5EF4-FFF2-40B4-BE49-F238E27FC236}">
                <a16:creationId xmlns:a16="http://schemas.microsoft.com/office/drawing/2014/main" id="{DE3446C7-85A1-4F7F-A2C2-C5F2FB72414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411909" y="2274547"/>
            <a:ext cx="4068017" cy="432545"/>
            <a:chOff x="4467018" y="2441630"/>
            <a:chExt cx="4068017" cy="43254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CE85994-F598-4B02-A856-C2C91BC63228}"/>
                </a:ext>
              </a:extLst>
            </p:cNvPr>
            <p:cNvSpPr/>
            <p:nvPr/>
          </p:nvSpPr>
          <p:spPr>
            <a:xfrm>
              <a:off x="5809684" y="2441630"/>
              <a:ext cx="2725351" cy="431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rgbClr val="001B34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神经网络机器翻译介绍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F16A5A5-E5C4-469F-9AB9-365C0F3C82CA}"/>
                </a:ext>
              </a:extLst>
            </p:cNvPr>
            <p:cNvGrpSpPr/>
            <p:nvPr/>
          </p:nvGrpSpPr>
          <p:grpSpPr>
            <a:xfrm>
              <a:off x="4467018" y="2504843"/>
              <a:ext cx="531282" cy="369332"/>
              <a:chOff x="4542336" y="2601566"/>
              <a:chExt cx="531282" cy="369332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63E6ABE8-E62D-4A84-A56A-85EC2F611563}"/>
                  </a:ext>
                </a:extLst>
              </p:cNvPr>
              <p:cNvSpPr/>
              <p:nvPr/>
            </p:nvSpPr>
            <p:spPr>
              <a:xfrm>
                <a:off x="4582048" y="2611614"/>
                <a:ext cx="333576" cy="333576"/>
              </a:xfrm>
              <a:prstGeom prst="roundRect">
                <a:avLst/>
              </a:prstGeom>
              <a:solidFill>
                <a:srgbClr val="001B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D5D8E64-A5E5-4DEA-8C6A-3B3B8FA95DAC}"/>
                  </a:ext>
                </a:extLst>
              </p:cNvPr>
              <p:cNvSpPr txBox="1"/>
              <p:nvPr/>
            </p:nvSpPr>
            <p:spPr>
              <a:xfrm>
                <a:off x="4542336" y="2601566"/>
                <a:ext cx="531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rgbClr val="001B34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r>
                  <a:rPr lang="en-US" altLang="zh-CN" sz="1800" b="1" dirty="0">
                    <a:solidFill>
                      <a:schemeClr val="bg1"/>
                    </a:solidFill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01</a:t>
                </a:r>
                <a:endParaRPr lang="zh-CN" altLang="en-US" sz="1800" b="1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B083D15-7E28-4911-B6AF-5B04B841A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3251" y="2812093"/>
              <a:ext cx="3603932" cy="12854"/>
            </a:xfrm>
            <a:prstGeom prst="line">
              <a:avLst/>
            </a:prstGeom>
            <a:ln>
              <a:solidFill>
                <a:srgbClr val="001B34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PA_蓝剑_组合 7">
            <a:extLst>
              <a:ext uri="{FF2B5EF4-FFF2-40B4-BE49-F238E27FC236}">
                <a16:creationId xmlns:a16="http://schemas.microsoft.com/office/drawing/2014/main" id="{24C7061D-2ACD-4271-B0AA-EAAFD565E58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411909" y="2888995"/>
            <a:ext cx="4078676" cy="431420"/>
            <a:chOff x="4467018" y="3056078"/>
            <a:chExt cx="4078676" cy="43142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637757A-716D-4ACB-8554-61A86244BBE3}"/>
                </a:ext>
              </a:extLst>
            </p:cNvPr>
            <p:cNvGrpSpPr/>
            <p:nvPr/>
          </p:nvGrpSpPr>
          <p:grpSpPr>
            <a:xfrm>
              <a:off x="4467018" y="3113542"/>
              <a:ext cx="531282" cy="369332"/>
              <a:chOff x="4542336" y="2601566"/>
              <a:chExt cx="531282" cy="36933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D11C0038-A1A6-4A3F-9A9E-B0ACEA44DD85}"/>
                  </a:ext>
                </a:extLst>
              </p:cNvPr>
              <p:cNvSpPr/>
              <p:nvPr/>
            </p:nvSpPr>
            <p:spPr>
              <a:xfrm>
                <a:off x="4582048" y="2611614"/>
                <a:ext cx="333576" cy="333576"/>
              </a:xfrm>
              <a:prstGeom prst="roundRect">
                <a:avLst/>
              </a:prstGeom>
              <a:solidFill>
                <a:srgbClr val="001B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256DAF9-299B-4E0E-A3E7-88224C7BB82E}"/>
                  </a:ext>
                </a:extLst>
              </p:cNvPr>
              <p:cNvSpPr txBox="1"/>
              <p:nvPr/>
            </p:nvSpPr>
            <p:spPr>
              <a:xfrm>
                <a:off x="4542336" y="2601566"/>
                <a:ext cx="531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rgbClr val="001B34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r>
                  <a:rPr lang="en-US" altLang="zh-CN" sz="1800" b="1" dirty="0">
                    <a:solidFill>
                      <a:schemeClr val="bg1"/>
                    </a:solidFill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02</a:t>
                </a:r>
                <a:endParaRPr lang="zh-CN" altLang="en-US" sz="1800" b="1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F57FDEB-4113-4AB3-83FA-5D70E4809F1A}"/>
                </a:ext>
              </a:extLst>
            </p:cNvPr>
            <p:cNvSpPr/>
            <p:nvPr/>
          </p:nvSpPr>
          <p:spPr>
            <a:xfrm>
              <a:off x="5820343" y="3056078"/>
              <a:ext cx="2725351" cy="431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rgbClr val="001B34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神经网络机器翻译原理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2DCEAF3-08B7-4CD7-ACB2-88E594635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910" y="3426541"/>
              <a:ext cx="3603932" cy="12854"/>
            </a:xfrm>
            <a:prstGeom prst="line">
              <a:avLst/>
            </a:prstGeom>
            <a:ln>
              <a:solidFill>
                <a:srgbClr val="001B34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PA_蓝剑_组合 8">
            <a:extLst>
              <a:ext uri="{FF2B5EF4-FFF2-40B4-BE49-F238E27FC236}">
                <a16:creationId xmlns:a16="http://schemas.microsoft.com/office/drawing/2014/main" id="{A444A710-8045-407F-B2FB-2609D6D8DB1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411909" y="3502756"/>
            <a:ext cx="4099814" cy="431420"/>
            <a:chOff x="4467018" y="3669839"/>
            <a:chExt cx="4099814" cy="43142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7780F40-DDB2-487D-931D-6DE77478B48E}"/>
                </a:ext>
              </a:extLst>
            </p:cNvPr>
            <p:cNvGrpSpPr/>
            <p:nvPr/>
          </p:nvGrpSpPr>
          <p:grpSpPr>
            <a:xfrm>
              <a:off x="4467018" y="3722241"/>
              <a:ext cx="531282" cy="369332"/>
              <a:chOff x="4542336" y="2601566"/>
              <a:chExt cx="531282" cy="369332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FD0D2E0B-8502-432E-A531-4358A324249F}"/>
                  </a:ext>
                </a:extLst>
              </p:cNvPr>
              <p:cNvSpPr/>
              <p:nvPr/>
            </p:nvSpPr>
            <p:spPr>
              <a:xfrm>
                <a:off x="4582048" y="2611614"/>
                <a:ext cx="333576" cy="333576"/>
              </a:xfrm>
              <a:prstGeom prst="roundRect">
                <a:avLst/>
              </a:prstGeom>
              <a:solidFill>
                <a:srgbClr val="001B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DB280E9-CF4D-4787-B9E1-1D9646F6B8D4}"/>
                  </a:ext>
                </a:extLst>
              </p:cNvPr>
              <p:cNvSpPr txBox="1"/>
              <p:nvPr/>
            </p:nvSpPr>
            <p:spPr>
              <a:xfrm>
                <a:off x="4542336" y="2601566"/>
                <a:ext cx="531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rgbClr val="001B34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r>
                  <a:rPr lang="en-US" altLang="zh-CN" sz="1800" b="1" dirty="0">
                    <a:solidFill>
                      <a:schemeClr val="bg1"/>
                    </a:solidFill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03</a:t>
                </a:r>
                <a:endParaRPr lang="zh-CN" altLang="en-US" sz="1800" b="1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27C1693-EF02-41CC-8DD0-539A46F017EB}"/>
                </a:ext>
              </a:extLst>
            </p:cNvPr>
            <p:cNvSpPr/>
            <p:nvPr/>
          </p:nvSpPr>
          <p:spPr>
            <a:xfrm>
              <a:off x="5841481" y="3669839"/>
              <a:ext cx="2725351" cy="431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rgbClr val="001B34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神经网络机器翻译模型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96D7E37-E1BF-4619-950E-A45453C7D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5048" y="4040302"/>
              <a:ext cx="3603932" cy="12854"/>
            </a:xfrm>
            <a:prstGeom prst="line">
              <a:avLst/>
            </a:prstGeom>
            <a:ln>
              <a:solidFill>
                <a:srgbClr val="001B34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PA_蓝剑_组合 10">
            <a:extLst>
              <a:ext uri="{FF2B5EF4-FFF2-40B4-BE49-F238E27FC236}">
                <a16:creationId xmlns:a16="http://schemas.microsoft.com/office/drawing/2014/main" id="{90CB3E44-9F65-4179-8FD7-0743F3A6A7B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4411909" y="4105051"/>
            <a:ext cx="4099814" cy="431420"/>
            <a:chOff x="4467018" y="4272134"/>
            <a:chExt cx="4099814" cy="43142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005D608-A8A4-4989-9712-3CC67011FFA0}"/>
                </a:ext>
              </a:extLst>
            </p:cNvPr>
            <p:cNvGrpSpPr/>
            <p:nvPr/>
          </p:nvGrpSpPr>
          <p:grpSpPr>
            <a:xfrm>
              <a:off x="4467018" y="4330941"/>
              <a:ext cx="531282" cy="369332"/>
              <a:chOff x="4542336" y="2601566"/>
              <a:chExt cx="531282" cy="369332"/>
            </a:xfrm>
          </p:grpSpPr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8A9CCDBE-B9A5-4E4F-8716-43FD1F2DB099}"/>
                  </a:ext>
                </a:extLst>
              </p:cNvPr>
              <p:cNvSpPr/>
              <p:nvPr/>
            </p:nvSpPr>
            <p:spPr>
              <a:xfrm>
                <a:off x="4582048" y="2611614"/>
                <a:ext cx="333576" cy="333576"/>
              </a:xfrm>
              <a:prstGeom prst="roundRect">
                <a:avLst/>
              </a:prstGeom>
              <a:solidFill>
                <a:srgbClr val="001B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61C9C86-79E0-4D5B-A818-16798C40B209}"/>
                  </a:ext>
                </a:extLst>
              </p:cNvPr>
              <p:cNvSpPr txBox="1"/>
              <p:nvPr/>
            </p:nvSpPr>
            <p:spPr>
              <a:xfrm>
                <a:off x="4542336" y="2601566"/>
                <a:ext cx="531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rgbClr val="001B34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r>
                  <a:rPr lang="en-US" altLang="zh-CN" sz="1800" b="1" dirty="0">
                    <a:solidFill>
                      <a:schemeClr val="bg1"/>
                    </a:solidFill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04</a:t>
                </a:r>
                <a:endParaRPr lang="zh-CN" altLang="en-US" sz="1800" b="1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20E244E-E531-4310-9F24-3E89DEEA98D5}"/>
                </a:ext>
              </a:extLst>
            </p:cNvPr>
            <p:cNvSpPr/>
            <p:nvPr/>
          </p:nvSpPr>
          <p:spPr>
            <a:xfrm>
              <a:off x="5841481" y="4272134"/>
              <a:ext cx="2725351" cy="431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001B34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Attention</a:t>
              </a:r>
              <a:r>
                <a:rPr lang="zh-CN" altLang="en-US" sz="1800" dirty="0">
                  <a:solidFill>
                    <a:srgbClr val="001B34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机制</a:t>
              </a: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8B2BA3E-4CAD-4CD8-8F4C-EFFF9D6AF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5048" y="4642597"/>
              <a:ext cx="3603932" cy="12854"/>
            </a:xfrm>
            <a:prstGeom prst="line">
              <a:avLst/>
            </a:prstGeom>
            <a:ln>
              <a:solidFill>
                <a:srgbClr val="001B34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CDD749B-6E76-495B-857A-9E238E59CC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38" name="PA_蓝剑_组合 10">
            <a:extLst>
              <a:ext uri="{FF2B5EF4-FFF2-40B4-BE49-F238E27FC236}">
                <a16:creationId xmlns:a16="http://schemas.microsoft.com/office/drawing/2014/main" id="{B8B382C8-9873-4EF9-AA27-E42267B42DE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4411909" y="4665503"/>
            <a:ext cx="4099814" cy="431420"/>
            <a:chOff x="4467018" y="4272134"/>
            <a:chExt cx="4099814" cy="43142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D8E00C7-258D-42E0-8AE2-9D96185137B7}"/>
                </a:ext>
              </a:extLst>
            </p:cNvPr>
            <p:cNvGrpSpPr/>
            <p:nvPr/>
          </p:nvGrpSpPr>
          <p:grpSpPr>
            <a:xfrm>
              <a:off x="4467018" y="4330941"/>
              <a:ext cx="531282" cy="369332"/>
              <a:chOff x="4542336" y="2601566"/>
              <a:chExt cx="531282" cy="369332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E0D18B0C-96E5-413B-8E7A-8364C1BCA16D}"/>
                  </a:ext>
                </a:extLst>
              </p:cNvPr>
              <p:cNvSpPr/>
              <p:nvPr/>
            </p:nvSpPr>
            <p:spPr>
              <a:xfrm>
                <a:off x="4582048" y="2611614"/>
                <a:ext cx="333576" cy="333576"/>
              </a:xfrm>
              <a:prstGeom prst="roundRect">
                <a:avLst/>
              </a:prstGeom>
              <a:solidFill>
                <a:srgbClr val="001B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35BBB0-55A2-4E6D-8FB8-0DA4E36D1340}"/>
                  </a:ext>
                </a:extLst>
              </p:cNvPr>
              <p:cNvSpPr txBox="1"/>
              <p:nvPr/>
            </p:nvSpPr>
            <p:spPr>
              <a:xfrm>
                <a:off x="4542336" y="2601566"/>
                <a:ext cx="531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rgbClr val="001B34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r>
                  <a:rPr lang="en-US" altLang="zh-CN" sz="1800" b="1" dirty="0">
                    <a:solidFill>
                      <a:schemeClr val="bg1"/>
                    </a:solidFill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05</a:t>
                </a:r>
                <a:endParaRPr lang="zh-CN" altLang="en-US" sz="1800" b="1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2533BFC-CFAC-4E0D-A762-93EB32496B5C}"/>
                </a:ext>
              </a:extLst>
            </p:cNvPr>
            <p:cNvSpPr/>
            <p:nvPr/>
          </p:nvSpPr>
          <p:spPr>
            <a:xfrm>
              <a:off x="5841481" y="4272134"/>
              <a:ext cx="2725351" cy="431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rgbClr val="001B34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翻译质量评价方法</a:t>
              </a: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23E5D6-CF7F-45E3-B810-BCDBC22F8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5048" y="4642597"/>
              <a:ext cx="3603932" cy="12854"/>
            </a:xfrm>
            <a:prstGeom prst="line">
              <a:avLst/>
            </a:prstGeom>
            <a:ln>
              <a:solidFill>
                <a:srgbClr val="001B34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PA_蓝剑_组合 10">
            <a:extLst>
              <a:ext uri="{FF2B5EF4-FFF2-40B4-BE49-F238E27FC236}">
                <a16:creationId xmlns:a16="http://schemas.microsoft.com/office/drawing/2014/main" id="{C71A30B2-E8B4-4AD5-8C6C-9751897A6E9F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4411909" y="5288204"/>
            <a:ext cx="4099814" cy="431420"/>
            <a:chOff x="4467018" y="4272134"/>
            <a:chExt cx="4099814" cy="43142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6219B098-BFF0-4012-AF45-4E3D4C3FCD76}"/>
                </a:ext>
              </a:extLst>
            </p:cNvPr>
            <p:cNvGrpSpPr/>
            <p:nvPr/>
          </p:nvGrpSpPr>
          <p:grpSpPr>
            <a:xfrm>
              <a:off x="4467018" y="4330941"/>
              <a:ext cx="531282" cy="369332"/>
              <a:chOff x="4542336" y="2601566"/>
              <a:chExt cx="531282" cy="369332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A694B4D1-9D47-4A96-88F3-6C7DCBDDAC4B}"/>
                  </a:ext>
                </a:extLst>
              </p:cNvPr>
              <p:cNvSpPr/>
              <p:nvPr/>
            </p:nvSpPr>
            <p:spPr>
              <a:xfrm>
                <a:off x="4582048" y="2611614"/>
                <a:ext cx="333576" cy="333576"/>
              </a:xfrm>
              <a:prstGeom prst="roundRect">
                <a:avLst/>
              </a:prstGeom>
              <a:solidFill>
                <a:srgbClr val="001B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AE13CE5-4FFC-401E-8EF3-E210BB5D20C1}"/>
                  </a:ext>
                </a:extLst>
              </p:cNvPr>
              <p:cNvSpPr txBox="1"/>
              <p:nvPr/>
            </p:nvSpPr>
            <p:spPr>
              <a:xfrm>
                <a:off x="4542336" y="2601566"/>
                <a:ext cx="531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rgbClr val="001B34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r>
                  <a:rPr lang="en-US" altLang="zh-CN" sz="1800" b="1" dirty="0">
                    <a:solidFill>
                      <a:schemeClr val="bg1"/>
                    </a:solidFill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06</a:t>
                </a:r>
                <a:endParaRPr lang="zh-CN" altLang="en-US" sz="1800" b="1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1D20342-10A3-4A5B-890D-7E2987289365}"/>
                </a:ext>
              </a:extLst>
            </p:cNvPr>
            <p:cNvSpPr/>
            <p:nvPr/>
          </p:nvSpPr>
          <p:spPr>
            <a:xfrm>
              <a:off x="5841481" y="4272134"/>
              <a:ext cx="2725351" cy="431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rgbClr val="001B34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面临的挑战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622FFE8-3C0E-4BFB-A7D4-54F4C88EB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5048" y="4642597"/>
              <a:ext cx="3603932" cy="12854"/>
            </a:xfrm>
            <a:prstGeom prst="line">
              <a:avLst/>
            </a:prstGeom>
            <a:ln>
              <a:solidFill>
                <a:srgbClr val="001B34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85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112"/>
    </mc:Choice>
    <mc:Fallback xmlns="">
      <p:transition advTm="1511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10492316" cy="3085424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自动评价</a:t>
            </a:r>
            <a:endParaRPr lang="en-US" altLang="zh-CN" sz="16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0" i="0" dirty="0">
                <a:solidFill>
                  <a:srgbClr val="19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评分是业内第一个常用的评估指标，</a:t>
            </a:r>
            <a:r>
              <a:rPr lang="zh-CN" altLang="en-US" b="1" i="0" dirty="0">
                <a:solidFill>
                  <a:srgbClr val="19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其原理是比较机器翻译和人工翻译。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假设一个文档由人工翻译一次，由机器翻译一次，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的值为同时出现在机器翻译和人工翻译中的单词的比例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是在多个句子构成的集合（测试集）上计算出来的。这个测试集可能包含一千个句子或者两千个句子，去整体上衡量机器翻译系统好还是不好。有了这个测试集以后，需要有参考答案（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）。所谓参考答案就是人类专家给出的译文。这个过程很像考试，通过比较参考答案和系统译文的匹配程度，来给机器翻译系统打分。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自动评价能够快速地反映出一个机器翻译的质量好还是不好，相比人工评价而言，自动评价成本低、效率高。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63179C-6940-46B3-A7BA-839C31776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1B0D0F-0756-4695-9B03-211CCF892645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C6953F25-B217-40C1-9A25-847615561AF0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3EA953-5D08-4BC1-9A7D-723A0620B7C2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05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翻译质量评价方法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7167"/>
    </mc:Choice>
    <mc:Fallback xmlns="">
      <p:transition advTm="7716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10492316" cy="1423430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自动评价</a:t>
            </a:r>
            <a:endParaRPr lang="en-US" altLang="zh-CN" sz="16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图中有两个系统译文，一个是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system1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，一个是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system2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。显见，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system2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的得分会更高，因为它的译文跟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是完全匹配的，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system1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匹配了一些片段，但是不连续。在计算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得分的时候，连续匹配的词越多，得分越高。</a:t>
            </a:r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63179C-6940-46B3-A7BA-839C31776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1B0D0F-0756-4695-9B03-211CCF892645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C6953F25-B217-40C1-9A25-847615561AF0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3EA953-5D08-4BC1-9A7D-723A0620B7C2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05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翻译质量评价方法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1E40A09-1376-438F-BBAF-C3C1DB10F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731" y="3217826"/>
            <a:ext cx="53721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095"/>
    </mc:Choice>
    <mc:Fallback xmlns="">
      <p:transition advTm="4609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10492316" cy="1408041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sz="15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机器翻译质量大幅提升</a:t>
            </a:r>
            <a:endParaRPr lang="en-US" altLang="zh-CN" sz="15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年的时候，翻译用的还是统计机器翻译的方法。从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年到现在，随着神经网络翻译方法的不断进步，翻译质量一直是持续提高的。通常来说，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值提高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个百分点就是非常显著的提高。在统计机器翻译时代，每年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个百分点都是比较大的挑战。而在神经网络翻译上线后的这四年之间，大约每年都有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个百分点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值的提升。</a:t>
            </a:r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63179C-6940-46B3-A7BA-839C31776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1B0D0F-0756-4695-9B03-211CCF892645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C6953F25-B217-40C1-9A25-847615561AF0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3EA953-5D08-4BC1-9A7D-723A0620B7C2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05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翻译质量评价方法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C39AC2-207B-4DCC-94BA-F5B310F5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824" y="2747914"/>
            <a:ext cx="5992636" cy="345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8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2720"/>
    </mc:Choice>
    <mc:Fallback xmlns="">
      <p:transition advTm="5272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3C984E-120B-4CDF-9A0B-D52FC5953950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38" name="Pentagon 4">
              <a:extLst>
                <a:ext uri="{FF2B5EF4-FFF2-40B4-BE49-F238E27FC236}">
                  <a16:creationId xmlns:a16="http://schemas.microsoft.com/office/drawing/2014/main" id="{7FE6ADCF-AAD7-45CE-906A-B2C4E799B97A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2DE705D-B9E3-4F31-869C-C926F0F8C558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06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面临的挑战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826610" y="1793813"/>
            <a:ext cx="4207304" cy="3739449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挑战一：译文的漏译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很多时候，原语言句子有些词没有被翻译出来，比如说在这个句子里面，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假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恶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没有被翻译出来。甚至有的时候输入一个长句子有逗号分隔，有几个子句都没有翻译出来。这确实是神经网络翻译面临的一个问题。表面原因是，翻译模型把原文句子整体读进去以后形成了一个向量，然后再对这个向量进行解码。翻译模型认为有些词不应该产生，从而漏掉了译文。</a:t>
            </a:r>
          </a:p>
          <a:p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EB64A8-AA0D-4C79-A3B3-7ECCC4790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6B7C024-5C11-4B27-A63B-8E5B38BBA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6717" y="1897039"/>
            <a:ext cx="6222476" cy="3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3160"/>
    </mc:Choice>
    <mc:Fallback xmlns="">
      <p:transition advTm="9316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3C984E-120B-4CDF-9A0B-D52FC5953950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38" name="Pentagon 4">
              <a:extLst>
                <a:ext uri="{FF2B5EF4-FFF2-40B4-BE49-F238E27FC236}">
                  <a16:creationId xmlns:a16="http://schemas.microsoft.com/office/drawing/2014/main" id="{7FE6ADCF-AAD7-45CE-906A-B2C4E799B97A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2DE705D-B9E3-4F31-869C-C926F0F8C558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06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面临的挑战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826609" y="1793813"/>
            <a:ext cx="4464295" cy="3185451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挑战二：数据稀疏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现在人类的语言大约有超过五千种。现在的机器翻译技术大部分都是基于大数据的，只有在大量的数据上训练才能获得一个比较好的效果。而实际上，语言数量的分布非常不均匀的。右边的饼图显示了中文相关语言的一个分布情况，百分之九十以上的都是中文和英文的双语句对，中文和其他语言的资源是非常少的。在非常少的数据上，想训练一个好的系统是非常困难的。</a:t>
            </a: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EB64A8-AA0D-4C79-A3B3-7ECCC4790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ABFF1A-AF11-4940-80C6-9ABE892E1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2349" y="1793813"/>
            <a:ext cx="6516446" cy="36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879"/>
    </mc:Choice>
    <mc:Fallback xmlns="">
      <p:transition advTm="5087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3C984E-120B-4CDF-9A0B-D52FC5953950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38" name="Pentagon 4">
              <a:extLst>
                <a:ext uri="{FF2B5EF4-FFF2-40B4-BE49-F238E27FC236}">
                  <a16:creationId xmlns:a16="http://schemas.microsoft.com/office/drawing/2014/main" id="{7FE6ADCF-AAD7-45CE-906A-B2C4E799B97A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2DE705D-B9E3-4F31-869C-C926F0F8C558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06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面临的挑战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826609" y="1793813"/>
            <a:ext cx="4464295" cy="1800457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挑战三：可解释性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神经网络往往被称为“黑盒”，即模型学到的知识很难用人类可以理解的方式来提取和呈现。虽然人们可以设计和调整网络结构，去优化系统，提高质量。但是对于该方法还缺乏深入的理解。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EB64A8-AA0D-4C79-A3B3-7ECCC4790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16AC87-1632-4B8A-B68F-3D698B018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707" y="1828707"/>
            <a:ext cx="6108035" cy="31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7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9231"/>
    </mc:Choice>
    <mc:Fallback xmlns="">
      <p:transition advTm="3923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3C984E-120B-4CDF-9A0B-D52FC5953950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38" name="Pentagon 4">
              <a:extLst>
                <a:ext uri="{FF2B5EF4-FFF2-40B4-BE49-F238E27FC236}">
                  <a16:creationId xmlns:a16="http://schemas.microsoft.com/office/drawing/2014/main" id="{7FE6ADCF-AAD7-45CE-906A-B2C4E799B97A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2DE705D-B9E3-4F31-869C-C926F0F8C558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06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面临的挑战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826609" y="1793813"/>
            <a:ext cx="4464295" cy="2444031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挑战四：</a:t>
            </a:r>
            <a:r>
              <a:rPr lang="zh-CN" altLang="en-US" sz="15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语篇翻译</a:t>
            </a:r>
            <a:endParaRPr lang="en-US" altLang="zh-CN" sz="15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大部分的翻译系统现在所使用的翻译方法都是基于句子，以句子作为单位，一个句子一个句子的进行翻译。单看这三个句子翻译还可以接受。但是连起来看就觉得生硬不连贯。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EB64A8-AA0D-4C79-A3B3-7ECCC4790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566452B-83A1-4B01-825D-45D863DAA6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043"/>
          <a:stretch/>
        </p:blipFill>
        <p:spPr>
          <a:xfrm>
            <a:off x="5250458" y="1793812"/>
            <a:ext cx="6114933" cy="28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4431"/>
    </mc:Choice>
    <mc:Fallback xmlns="">
      <p:transition advTm="5443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3C984E-120B-4CDF-9A0B-D52FC5953950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38" name="Pentagon 4">
              <a:extLst>
                <a:ext uri="{FF2B5EF4-FFF2-40B4-BE49-F238E27FC236}">
                  <a16:creationId xmlns:a16="http://schemas.microsoft.com/office/drawing/2014/main" id="{7FE6ADCF-AAD7-45CE-906A-B2C4E799B97A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2DE705D-B9E3-4F31-869C-C926F0F8C558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参考资料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8795491" cy="1515763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sz="15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15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5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5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5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5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冯洋</a:t>
            </a:r>
            <a:r>
              <a:rPr lang="en-US" altLang="zh-CN" sz="15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5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邵晨泽</a:t>
            </a:r>
            <a:r>
              <a:rPr lang="en-US" altLang="zh-CN" sz="15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神经机器翻译前沿综述</a:t>
            </a:r>
            <a:r>
              <a:rPr lang="en-US" altLang="zh-CN" sz="15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15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中文信息学报</a:t>
            </a:r>
            <a:r>
              <a:rPr lang="en-US" altLang="zh-CN" sz="15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,2020,34(07):1-18.</a:t>
            </a:r>
          </a:p>
          <a:p>
            <a:pPr algn="l"/>
            <a:r>
              <a:rPr lang="en-US" altLang="zh-CN" sz="1600" dirty="0">
                <a:hlinkClick r:id="rId6"/>
              </a:rPr>
              <a:t>[2]CS224N</a:t>
            </a:r>
            <a:r>
              <a:rPr lang="zh-CN" altLang="en-US" sz="1600" dirty="0">
                <a:hlinkClick r:id="rId6"/>
              </a:rPr>
              <a:t>（</a:t>
            </a:r>
            <a:r>
              <a:rPr lang="en-US" altLang="zh-CN" sz="1600" dirty="0">
                <a:hlinkClick r:id="rId6"/>
              </a:rPr>
              <a:t>1.31</a:t>
            </a:r>
            <a:r>
              <a:rPr lang="zh-CN" altLang="en-US" sz="1600" dirty="0">
                <a:hlinkClick r:id="rId6"/>
              </a:rPr>
              <a:t>）</a:t>
            </a:r>
            <a:r>
              <a:rPr lang="en-US" altLang="zh-CN" sz="1600" dirty="0">
                <a:hlinkClick r:id="rId6"/>
              </a:rPr>
              <a:t>Translation, Seq2Seq, Attention | </a:t>
            </a:r>
            <a:r>
              <a:rPr lang="en-US" altLang="zh-CN" sz="1600" dirty="0" err="1">
                <a:hlinkClick r:id="rId6"/>
              </a:rPr>
              <a:t>bitJoy</a:t>
            </a:r>
            <a:endParaRPr lang="en-US" altLang="zh-CN" sz="1600" dirty="0"/>
          </a:p>
          <a:p>
            <a:pPr algn="l"/>
            <a:r>
              <a:rPr lang="en-US" altLang="zh-CN" sz="1600" dirty="0">
                <a:hlinkClick r:id="rId7"/>
              </a:rPr>
              <a:t>[3]</a:t>
            </a:r>
            <a:r>
              <a:rPr lang="zh-CN" altLang="en-US" sz="1600" dirty="0">
                <a:hlinkClick r:id="rId7"/>
              </a:rPr>
              <a:t>機器翻譯 </a:t>
            </a:r>
            <a:r>
              <a:rPr lang="en-US" altLang="zh-CN" sz="1600" dirty="0">
                <a:hlinkClick r:id="rId7"/>
              </a:rPr>
              <a:t>-- Statistical Machine Translation « MARK CHANG'S BLOG (logdown.com)</a:t>
            </a:r>
            <a:endParaRPr lang="en-US" altLang="zh-CN" sz="1600" dirty="0"/>
          </a:p>
          <a:p>
            <a:pPr algn="l"/>
            <a:r>
              <a:rPr lang="en-US" altLang="zh-CN" sz="1600" dirty="0">
                <a:hlinkClick r:id="rId8"/>
              </a:rPr>
              <a:t>[4]</a:t>
            </a:r>
            <a:r>
              <a:rPr lang="zh-CN" altLang="en-US" sz="1600" dirty="0">
                <a:hlinkClick r:id="rId8"/>
              </a:rPr>
              <a:t>中国中文信息学会青年工作委员会 </a:t>
            </a:r>
            <a:r>
              <a:rPr lang="en-US" altLang="zh-CN" sz="1600" dirty="0">
                <a:hlinkClick r:id="rId8"/>
              </a:rPr>
              <a:t>» CIPS</a:t>
            </a:r>
            <a:r>
              <a:rPr lang="zh-CN" altLang="en-US" sz="1600" dirty="0">
                <a:hlinkClick r:id="rId8"/>
              </a:rPr>
              <a:t>青工委学术专栏第</a:t>
            </a:r>
            <a:r>
              <a:rPr lang="en-US" altLang="zh-CN" sz="1600" dirty="0">
                <a:hlinkClick r:id="rId8"/>
              </a:rPr>
              <a:t>9</a:t>
            </a:r>
            <a:r>
              <a:rPr lang="zh-CN" altLang="en-US" sz="1600" dirty="0">
                <a:hlinkClick r:id="rId8"/>
              </a:rPr>
              <a:t>期 </a:t>
            </a:r>
            <a:r>
              <a:rPr lang="en-US" altLang="zh-CN" sz="1600" dirty="0">
                <a:hlinkClick r:id="rId8"/>
              </a:rPr>
              <a:t>| </a:t>
            </a:r>
            <a:r>
              <a:rPr lang="zh-CN" altLang="en-US" sz="1600" dirty="0">
                <a:hlinkClick r:id="rId8"/>
              </a:rPr>
              <a:t>神经机器翻译 </a:t>
            </a:r>
            <a:r>
              <a:rPr lang="en-US" altLang="zh-CN" sz="1600" dirty="0">
                <a:hlinkClick r:id="rId8"/>
              </a:rPr>
              <a:t>(cipsc.org.cn)</a:t>
            </a:r>
            <a:endParaRPr lang="en-US" altLang="zh-CN" sz="1600" dirty="0"/>
          </a:p>
          <a:p>
            <a:pPr algn="l"/>
            <a:r>
              <a:rPr lang="en-US" altLang="zh-CN" sz="1600" dirty="0">
                <a:hlinkClick r:id="rId9"/>
              </a:rPr>
              <a:t>[5]</a:t>
            </a:r>
            <a:r>
              <a:rPr lang="zh-CN" altLang="en-US" sz="1600" dirty="0">
                <a:hlinkClick r:id="rId9"/>
              </a:rPr>
              <a:t>贪心 </a:t>
            </a:r>
            <a:r>
              <a:rPr lang="en-US" altLang="zh-CN" sz="1600" dirty="0">
                <a:hlinkClick r:id="rId9"/>
              </a:rPr>
              <a:t>NLP </a:t>
            </a:r>
            <a:r>
              <a:rPr lang="zh-CN" altLang="en-US" sz="1600" dirty="0">
                <a:hlinkClick r:id="rId9"/>
              </a:rPr>
              <a:t>自然语言处理</a:t>
            </a:r>
            <a:r>
              <a:rPr lang="en-US" altLang="zh-CN" sz="1600" dirty="0">
                <a:hlinkClick r:id="rId9"/>
              </a:rPr>
              <a:t>_</a:t>
            </a:r>
            <a:r>
              <a:rPr lang="zh-CN" altLang="en-US" sz="1600" dirty="0">
                <a:hlinkClick r:id="rId9"/>
              </a:rPr>
              <a:t>哔哩哔哩</a:t>
            </a:r>
            <a:r>
              <a:rPr lang="en-US" altLang="zh-CN" sz="1600" dirty="0">
                <a:hlinkClick r:id="rId9"/>
              </a:rPr>
              <a:t>_</a:t>
            </a:r>
            <a:r>
              <a:rPr lang="en-US" altLang="zh-CN" sz="1600" dirty="0" err="1">
                <a:hlinkClick r:id="rId9"/>
              </a:rPr>
              <a:t>bilibili</a:t>
            </a:r>
            <a:endParaRPr lang="en-US" altLang="zh-CN" sz="16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369FF0-3802-40BE-B79E-374E0B153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2175"/>
    </mc:Choice>
    <mc:Fallback xmlns="">
      <p:transition advTm="2217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970939" y="787169"/>
            <a:ext cx="10250123" cy="5283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1766564" y="1276140"/>
            <a:ext cx="8647573" cy="434088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1863778" y="1378473"/>
            <a:ext cx="8437224" cy="4144946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1979525" y="1455887"/>
            <a:ext cx="8529073" cy="426664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只为设计_文本框 34"/>
          <p:cNvSpPr txBox="1"/>
          <p:nvPr>
            <p:custDataLst>
              <p:tags r:id="rId3"/>
            </p:custDataLst>
          </p:nvPr>
        </p:nvSpPr>
        <p:spPr>
          <a:xfrm>
            <a:off x="4048588" y="2784864"/>
            <a:ext cx="4390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001B34"/>
                </a:solidFill>
                <a:latin typeface="方正粗倩繁体" panose="03000509000000000000" pitchFamily="65" charset="-122"/>
                <a:ea typeface="方正粗倩繁体" panose="03000509000000000000" pitchFamily="65" charset="-122"/>
              </a:rPr>
              <a:t>THANKS</a:t>
            </a:r>
            <a:endParaRPr lang="zh-CN" altLang="en-US" sz="8000" dirty="0">
              <a:solidFill>
                <a:srgbClr val="001B34"/>
              </a:solidFill>
              <a:latin typeface="方正粗倩繁体" panose="03000509000000000000" pitchFamily="65" charset="-122"/>
              <a:ea typeface="方正粗倩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7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007"/>
    </mc:Choice>
    <mc:Fallback xmlns="">
      <p:transition advTm="1300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3C984E-120B-4CDF-9A0B-D52FC5953950}"/>
              </a:ext>
            </a:extLst>
          </p:cNvPr>
          <p:cNvGrpSpPr/>
          <p:nvPr/>
        </p:nvGrpSpPr>
        <p:grpSpPr>
          <a:xfrm>
            <a:off x="282802" y="282803"/>
            <a:ext cx="3739827" cy="702231"/>
            <a:chOff x="0" y="1713419"/>
            <a:chExt cx="4815257" cy="702231"/>
          </a:xfrm>
          <a:solidFill>
            <a:schemeClr val="accent5">
              <a:lumMod val="50000"/>
            </a:schemeClr>
          </a:solidFill>
        </p:grpSpPr>
        <p:sp>
          <p:nvSpPr>
            <p:cNvPr id="38" name="Pentagon 4">
              <a:extLst>
                <a:ext uri="{FF2B5EF4-FFF2-40B4-BE49-F238E27FC236}">
                  <a16:creationId xmlns:a16="http://schemas.microsoft.com/office/drawing/2014/main" id="{7FE6ADCF-AAD7-45CE-906A-B2C4E799B97A}"/>
                </a:ext>
              </a:extLst>
            </p:cNvPr>
            <p:cNvSpPr/>
            <p:nvPr/>
          </p:nvSpPr>
          <p:spPr>
            <a:xfrm>
              <a:off x="0" y="1713419"/>
              <a:ext cx="4815257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2DE705D-B9E3-4F31-869C-C926F0F8C558}"/>
                </a:ext>
              </a:extLst>
            </p:cNvPr>
            <p:cNvSpPr/>
            <p:nvPr/>
          </p:nvSpPr>
          <p:spPr>
            <a:xfrm>
              <a:off x="501010" y="1833701"/>
              <a:ext cx="4002039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01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神经网络翻译介绍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1112556" y="1984793"/>
            <a:ext cx="5599529" cy="2449289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什么是机器翻译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简单来说，机器翻译就是借助计算机把一种语言翻译成另外一种语言，在这里，图中上面的句子用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标记，即源语言，下面用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标记，即目标语言，机器翻译任务就是把源语言的句子翻译成目标语言的句子。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68860A-D941-48EE-AEC6-26A9F0A03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370" y="1984794"/>
            <a:ext cx="4701665" cy="2616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B1283C-F38B-4851-B8EC-431CE7203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3392"/>
    </mc:Choice>
    <mc:Fallback xmlns="">
      <p:transition advTm="733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2" y="1360291"/>
            <a:ext cx="10470199" cy="1266785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年提出到现在，大约过了七十多年。这期间，机器翻译经历了多个不同的发展阶段，也涌现出了很多方法。总结起来主要有三类，一开始是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基于规则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的方法，然后发展为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基于统计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的方法。一直到最近几年出现的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基于神经网络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的方法。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85A70D-B6DC-439D-8815-9E02407C9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867" y="2777366"/>
            <a:ext cx="6197330" cy="34888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ED779E-0AB2-4B88-9AF2-C9B8E7381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13DDE48-DC37-409D-B28B-1FA9CDA1EF1F}"/>
              </a:ext>
            </a:extLst>
          </p:cNvPr>
          <p:cNvGrpSpPr/>
          <p:nvPr/>
        </p:nvGrpSpPr>
        <p:grpSpPr>
          <a:xfrm>
            <a:off x="282802" y="282803"/>
            <a:ext cx="3739827" cy="702231"/>
            <a:chOff x="0" y="1713419"/>
            <a:chExt cx="4815257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0C1C9CD7-302A-482A-958B-DF8C18FAA120}"/>
                </a:ext>
              </a:extLst>
            </p:cNvPr>
            <p:cNvSpPr/>
            <p:nvPr/>
          </p:nvSpPr>
          <p:spPr>
            <a:xfrm>
              <a:off x="0" y="1713419"/>
              <a:ext cx="4815257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6AFDEDC-74DE-45FB-8C7A-554D6C9CCFC3}"/>
                </a:ext>
              </a:extLst>
            </p:cNvPr>
            <p:cNvSpPr/>
            <p:nvPr/>
          </p:nvSpPr>
          <p:spPr>
            <a:xfrm>
              <a:off x="501010" y="1833701"/>
              <a:ext cx="4002039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01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5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52"/>
    </mc:Choice>
    <mc:Fallback xmlns="">
      <p:transition advTm="111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1112557" y="1984793"/>
            <a:ext cx="5259964" cy="3647116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什么是神经网络机器翻译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fontAlgn="base"/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神经机器翻译（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Neural Machine Translation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是指直接采用神经网络以端到端方式进行翻译建模的机器翻译方法。区别于利用深度学习技术完善传统统计机器翻译中某个模块的方法，神经机器翻译采用一种简单直观的方法完成翻译工作：首先使用一个称为编码器（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）的神经网络将源语言句子编码为一个稠密向量，然后使用一个称为解码器（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）的神经网络从该向量中解码出目标语言句子。上述神经网络模型一般称之为“编码器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解码器”（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）结构。</a:t>
            </a:r>
          </a:p>
          <a:p>
            <a:br>
              <a:rPr lang="zh-CN" altLang="en-US" dirty="0"/>
            </a:b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2DABAE-440B-4DA9-97A7-AC5764087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4ED1EB-AD62-4BC1-AA34-9A2B22554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743" y="2014944"/>
            <a:ext cx="5659232" cy="317545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9F45AE8-C9CB-41A5-92F9-6443CB0FDD07}"/>
              </a:ext>
            </a:extLst>
          </p:cNvPr>
          <p:cNvGrpSpPr/>
          <p:nvPr/>
        </p:nvGrpSpPr>
        <p:grpSpPr>
          <a:xfrm>
            <a:off x="282802" y="282803"/>
            <a:ext cx="3739827" cy="702231"/>
            <a:chOff x="0" y="1713419"/>
            <a:chExt cx="4815257" cy="702231"/>
          </a:xfrm>
          <a:solidFill>
            <a:schemeClr val="accent5">
              <a:lumMod val="50000"/>
            </a:schemeClr>
          </a:solidFill>
        </p:grpSpPr>
        <p:sp>
          <p:nvSpPr>
            <p:cNvPr id="14" name="Pentagon 4">
              <a:extLst>
                <a:ext uri="{FF2B5EF4-FFF2-40B4-BE49-F238E27FC236}">
                  <a16:creationId xmlns:a16="http://schemas.microsoft.com/office/drawing/2014/main" id="{B424B098-4D76-438A-BD78-93B471B32140}"/>
                </a:ext>
              </a:extLst>
            </p:cNvPr>
            <p:cNvSpPr/>
            <p:nvPr/>
          </p:nvSpPr>
          <p:spPr>
            <a:xfrm>
              <a:off x="0" y="1713419"/>
              <a:ext cx="4815257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26C6CB-F5DD-4711-8BA7-D24B92C3482B}"/>
                </a:ext>
              </a:extLst>
            </p:cNvPr>
            <p:cNvSpPr/>
            <p:nvPr/>
          </p:nvSpPr>
          <p:spPr>
            <a:xfrm>
              <a:off x="501010" y="1833701"/>
              <a:ext cx="4002039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01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21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7695"/>
    </mc:Choice>
    <mc:Fallback xmlns="">
      <p:transition advTm="9769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3C984E-120B-4CDF-9A0B-D52FC5953950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38" name="Pentagon 4">
              <a:extLst>
                <a:ext uri="{FF2B5EF4-FFF2-40B4-BE49-F238E27FC236}">
                  <a16:creationId xmlns:a16="http://schemas.microsoft.com/office/drawing/2014/main" id="{7FE6ADCF-AAD7-45CE-906A-B2C4E799B97A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2DE705D-B9E3-4F31-869C-C926F0F8C558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02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神经网络翻译原理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3" y="1360291"/>
            <a:ext cx="4616272" cy="5009027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sz="15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endParaRPr lang="en-US" altLang="zh-CN" sz="15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编码器进行了一个双向的编码，把词用词向量来表示。我们首先有一个词向量表，是通过神经网络训练出来的。源语言句子中的词，可以用一个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one hot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的向量表示。所谓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one hot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就是，比如中文句子有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个词。哪个词出现了，就把这个词标为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，其他的词标为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。比如第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个词“看”这个词是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，那么其他的都是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这两个矩阵相乘，相当于一个查表的操作。就把其中这个词向量表的一列取出来了，那么这一列的向量就代表了这个词。神经网络里面所有的词都会用向量来表示。得到词的向量表示后，再经过一个循环神经网络的变换，得到另外一个向量，称为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Hidden State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（隐状态）。</a:t>
            </a:r>
          </a:p>
          <a:p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preview">
            <a:extLst>
              <a:ext uri="{FF2B5EF4-FFF2-40B4-BE49-F238E27FC236}">
                <a16:creationId xmlns:a16="http://schemas.microsoft.com/office/drawing/2014/main" id="{59D49111-2ABF-4FBC-8340-2CD387A4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362" y="1971680"/>
            <a:ext cx="5951113" cy="328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16AB7A-4E9C-46A2-980E-4D4A7477A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7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4502"/>
    </mc:Choice>
    <mc:Fallback xmlns="">
      <p:transition advTm="14450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3" y="1360291"/>
            <a:ext cx="4616272" cy="4178030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sz="15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endParaRPr lang="en-US" altLang="zh-CN" sz="15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双向编码是为了充分利用上下文信息。比如说，如果只是从左往右编码，“我在周日看”， “看”后面的不知道，只得到了“看”前面的信息。如果从后面到前面再进行一个编码，那就是“书本一了看”，从后面往前的编码，这时候“看”既有前面的信息，也有后面的信息。所有了一个上下文的信息以后，可以进一步提高译文质量。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每个词经过一系列变换，映射为一个向量表示。然后将双向编码的向量进行拼接。比如两个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维的向量，拼接完成后得到一个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维的向量，用来表示一个词。</a:t>
            </a: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preview">
            <a:extLst>
              <a:ext uri="{FF2B5EF4-FFF2-40B4-BE49-F238E27FC236}">
                <a16:creationId xmlns:a16="http://schemas.microsoft.com/office/drawing/2014/main" id="{59D49111-2ABF-4FBC-8340-2CD387A4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362" y="1971680"/>
            <a:ext cx="5951113" cy="328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AECF1B-B227-47AB-B455-21852390D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F832ED-119C-4A6A-AB68-A3FF7C67A531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98716DB8-1711-412F-B5B4-20D86141F4DD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37A76B5-44EF-4744-B6DC-4312204CDB94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02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神经网络翻译原理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49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2928"/>
    </mc:Choice>
    <mc:Fallback xmlns="">
      <p:transition advTm="8292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3" y="1360291"/>
            <a:ext cx="4616272" cy="2239038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zh-CN" altLang="en-US" sz="15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15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码器</a:t>
            </a:r>
            <a:endParaRPr lang="en-US" altLang="zh-CN" sz="15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了句子的向量表示后，就掌握了整个源语言句子的所有的信息。解码器就开始从左到右一个词一个词的产生目标句子。在产生某个词的时候，考虑了历史状态。第一个词产生以后，再产生第二个词，直到产生句子结束符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EOS(End of Sentence)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，这个句子就生成完毕了。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B1D359-68D7-4BA8-962E-E22F57606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415" y="1523851"/>
            <a:ext cx="5896859" cy="3364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8D8051-8390-4FC5-A610-05F2CD4D7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0C33D6-3BE5-4063-AB8F-2557AB6C9C57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3" name="Pentagon 4">
              <a:extLst>
                <a:ext uri="{FF2B5EF4-FFF2-40B4-BE49-F238E27FC236}">
                  <a16:creationId xmlns:a16="http://schemas.microsoft.com/office/drawing/2014/main" id="{F0E22038-1B14-4A4B-8B61-F0EE839F12C6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B73CBD7-67EB-4362-B8AA-A2BA542FA547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02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神经网络翻译原理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8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4944"/>
    </mc:Choice>
    <mc:Fallback xmlns="">
      <p:transition advTm="4494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蓝剑_矩形 9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PA_蓝剑_任意多边形 2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647573"/>
              <a:gd name="connsiteY0" fmla="*/ 0 h 4340888"/>
              <a:gd name="connsiteX1" fmla="*/ 8647573 w 8647573"/>
              <a:gd name="connsiteY1" fmla="*/ 0 h 4340888"/>
              <a:gd name="connsiteX2" fmla="*/ 8647573 w 8647573"/>
              <a:gd name="connsiteY2" fmla="*/ 4340888 h 4340888"/>
              <a:gd name="connsiteX3" fmla="*/ 0 w 8647573"/>
              <a:gd name="connsiteY3" fmla="*/ 4340888 h 4340888"/>
              <a:gd name="connsiteX4" fmla="*/ 0 w 8647573"/>
              <a:gd name="connsiteY4" fmla="*/ 0 h 4340888"/>
              <a:gd name="connsiteX5" fmla="*/ 142623 w 8647573"/>
              <a:gd name="connsiteY5" fmla="*/ 130628 h 4340888"/>
              <a:gd name="connsiteX6" fmla="*/ 142623 w 8647573"/>
              <a:gd name="connsiteY6" fmla="*/ 4200211 h 4340888"/>
              <a:gd name="connsiteX7" fmla="*/ 8495148 w 8647573"/>
              <a:gd name="connsiteY7" fmla="*/ 4200211 h 4340888"/>
              <a:gd name="connsiteX8" fmla="*/ 8495148 w 8647573"/>
              <a:gd name="connsiteY8" fmla="*/ 130628 h 4340888"/>
              <a:gd name="connsiteX9" fmla="*/ 142623 w 8647573"/>
              <a:gd name="connsiteY9" fmla="*/ 13062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7573" h="4340888">
                <a:moveTo>
                  <a:pt x="0" y="0"/>
                </a:moveTo>
                <a:lnTo>
                  <a:pt x="8647573" y="0"/>
                </a:lnTo>
                <a:lnTo>
                  <a:pt x="8647573" y="4340888"/>
                </a:lnTo>
                <a:lnTo>
                  <a:pt x="0" y="4340888"/>
                </a:lnTo>
                <a:lnTo>
                  <a:pt x="0" y="0"/>
                </a:lnTo>
                <a:close/>
                <a:moveTo>
                  <a:pt x="142623" y="130628"/>
                </a:moveTo>
                <a:lnTo>
                  <a:pt x="142623" y="4200211"/>
                </a:lnTo>
                <a:lnTo>
                  <a:pt x="8495148" y="4200211"/>
                </a:lnTo>
                <a:lnTo>
                  <a:pt x="8495148" y="130628"/>
                </a:lnTo>
                <a:lnTo>
                  <a:pt x="142623" y="130628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282804" y="282804"/>
            <a:ext cx="11623249" cy="6287678"/>
          </a:xfrm>
          <a:custGeom>
            <a:avLst/>
            <a:gdLst>
              <a:gd name="connsiteX0" fmla="*/ 0 w 8352525"/>
              <a:gd name="connsiteY0" fmla="*/ 0 h 4069583"/>
              <a:gd name="connsiteX1" fmla="*/ 8352525 w 8352525"/>
              <a:gd name="connsiteY1" fmla="*/ 0 h 4069583"/>
              <a:gd name="connsiteX2" fmla="*/ 8352525 w 8352525"/>
              <a:gd name="connsiteY2" fmla="*/ 4069583 h 4069583"/>
              <a:gd name="connsiteX3" fmla="*/ 0 w 8352525"/>
              <a:gd name="connsiteY3" fmla="*/ 4069583 h 4069583"/>
              <a:gd name="connsiteX4" fmla="*/ 0 w 8352525"/>
              <a:gd name="connsiteY4" fmla="*/ 0 h 40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525" h="4069583">
                <a:moveTo>
                  <a:pt x="0" y="0"/>
                </a:moveTo>
                <a:lnTo>
                  <a:pt x="8352525" y="0"/>
                </a:lnTo>
                <a:lnTo>
                  <a:pt x="8352525" y="4069583"/>
                </a:lnTo>
                <a:lnTo>
                  <a:pt x="0" y="406958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1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558E3B-10A4-45B3-9893-62151F84D1CD}"/>
              </a:ext>
            </a:extLst>
          </p:cNvPr>
          <p:cNvSpPr/>
          <p:nvPr/>
        </p:nvSpPr>
        <p:spPr>
          <a:xfrm>
            <a:off x="782143" y="1360291"/>
            <a:ext cx="10464034" cy="1146431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l"/>
            <a:r>
              <a:rPr lang="en-US" altLang="zh-CN" sz="16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endParaRPr lang="en-US" altLang="zh-CN" sz="15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模型横空出世，神经网络机器翻译（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Neural Machine Translation, NMT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）方兴未艾。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顾名思义，就是从序列到序列的模型，或者称端到端的模型（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B772A3-702F-4942-892F-618C983E1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1" y="339017"/>
            <a:ext cx="3360144" cy="67616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E24677-412F-46E3-9977-860C84407C54}"/>
              </a:ext>
            </a:extLst>
          </p:cNvPr>
          <p:cNvGrpSpPr/>
          <p:nvPr/>
        </p:nvGrpSpPr>
        <p:grpSpPr>
          <a:xfrm>
            <a:off x="282803" y="282803"/>
            <a:ext cx="4464295" cy="702231"/>
            <a:chOff x="1" y="1713419"/>
            <a:chExt cx="4479234" cy="702231"/>
          </a:xfrm>
          <a:solidFill>
            <a:schemeClr val="accent5">
              <a:lumMod val="50000"/>
            </a:schemeClr>
          </a:solidFill>
        </p:grpSpPr>
        <p:sp>
          <p:nvSpPr>
            <p:cNvPr id="12" name="Pentagon 4">
              <a:extLst>
                <a:ext uri="{FF2B5EF4-FFF2-40B4-BE49-F238E27FC236}">
                  <a16:creationId xmlns:a16="http://schemas.microsoft.com/office/drawing/2014/main" id="{3B26EF8A-7710-4988-B19D-AA1417F367EC}"/>
                </a:ext>
              </a:extLst>
            </p:cNvPr>
            <p:cNvSpPr/>
            <p:nvPr/>
          </p:nvSpPr>
          <p:spPr>
            <a:xfrm>
              <a:off x="1" y="1713419"/>
              <a:ext cx="4479234" cy="702231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sz="24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0490967-184E-4364-A02F-C45C584A120C}"/>
                </a:ext>
              </a:extLst>
            </p:cNvPr>
            <p:cNvSpPr/>
            <p:nvPr/>
          </p:nvSpPr>
          <p:spPr>
            <a:xfrm>
              <a:off x="501011" y="1833701"/>
              <a:ext cx="3675657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03</a:t>
              </a:r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神经网络翻译模型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970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551"/>
    </mc:Choice>
    <mc:Fallback xmlns="">
      <p:transition advTm="3055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2957</Words>
  <Application>Microsoft Office PowerPoint</Application>
  <PresentationFormat>宽屏</PresentationFormat>
  <Paragraphs>144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-apple-system</vt:lpstr>
      <vt:lpstr>PingFang SC</vt:lpstr>
      <vt:lpstr>等线</vt:lpstr>
      <vt:lpstr>等线 Light</vt:lpstr>
      <vt:lpstr>方正粗倩繁体</vt:lpstr>
      <vt:lpstr>方正粗倩简体</vt:lpstr>
      <vt:lpstr>方正小标宋简体</vt:lpstr>
      <vt:lpstr>微软雅黑</vt:lpstr>
      <vt:lpstr>Arial</vt:lpstr>
      <vt:lpstr>Candara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dc:description>锐旗设计；https://9ppt.taobao.com_x000d_
</dc:description>
  <cp:lastModifiedBy>李 淏</cp:lastModifiedBy>
  <cp:revision>61</cp:revision>
  <dcterms:created xsi:type="dcterms:W3CDTF">2017-05-22T13:10:59Z</dcterms:created>
  <dcterms:modified xsi:type="dcterms:W3CDTF">2022-04-13T12:06:14Z</dcterms:modified>
</cp:coreProperties>
</file>